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258" r:id="rId3"/>
    <p:sldId id="260" r:id="rId4"/>
    <p:sldId id="261" r:id="rId5"/>
    <p:sldId id="259" r:id="rId6"/>
    <p:sldId id="262" r:id="rId7"/>
    <p:sldId id="263" r:id="rId8"/>
    <p:sldId id="264" r:id="rId9"/>
    <p:sldId id="265" r:id="rId10"/>
    <p:sldId id="267" r:id="rId11"/>
    <p:sldId id="269" r:id="rId12"/>
    <p:sldId id="270" r:id="rId13"/>
    <p:sldId id="272" r:id="rId14"/>
    <p:sldId id="271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404" autoAdjust="0"/>
  </p:normalViewPr>
  <p:slideViewPr>
    <p:cSldViewPr>
      <p:cViewPr>
        <p:scale>
          <a:sx n="90" d="100"/>
          <a:sy n="90" d="100"/>
        </p:scale>
        <p:origin x="-816" y="8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C5875C-A310-4AE0-A399-85D3E05EE221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BE02DC-D818-409B-A3E2-F92AE48EE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486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</a:t>
            </a:r>
            <a:r>
              <a:rPr lang="en-GB" baseline="0" dirty="0" smtClean="0"/>
              <a:t> presentation aims at describing five models of Canadian transport system </a:t>
            </a:r>
          </a:p>
          <a:p>
            <a:r>
              <a:rPr lang="en-US" dirty="0" smtClean="0"/>
              <a:t>Motor carriers,</a:t>
            </a:r>
          </a:p>
          <a:p>
            <a:r>
              <a:rPr lang="en-US" dirty="0" smtClean="0"/>
              <a:t> Railroads,</a:t>
            </a:r>
          </a:p>
          <a:p>
            <a:r>
              <a:rPr lang="en-US" dirty="0" smtClean="0"/>
              <a:t> airlines, </a:t>
            </a:r>
          </a:p>
          <a:p>
            <a:r>
              <a:rPr lang="en-US" dirty="0" smtClean="0"/>
              <a:t>Water carriers, and</a:t>
            </a:r>
          </a:p>
          <a:p>
            <a:r>
              <a:rPr lang="en-US" dirty="0" smtClean="0"/>
              <a:t> pipelines. </a:t>
            </a:r>
          </a:p>
          <a:p>
            <a:r>
              <a:rPr lang="en-GB" dirty="0" smtClean="0"/>
              <a:t>The</a:t>
            </a:r>
            <a:r>
              <a:rPr lang="en-GB" baseline="0" dirty="0" smtClean="0"/>
              <a:t> benefits and limitation of each model is discussed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E02DC-D818-409B-A3E2-F92AE48EE14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793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E02DC-D818-409B-A3E2-F92AE48EE14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944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</a:t>
            </a:r>
            <a:r>
              <a:rPr lang="en-GB" baseline="0" dirty="0" smtClean="0"/>
              <a:t> slide is focusing on benefits and limitations of Canadian airline . The benefits here are that </a:t>
            </a:r>
            <a:r>
              <a:rPr lang="en-US" dirty="0" smtClean="0"/>
              <a:t>it has created employment opportunities for many individuals such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as pilots,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Air hostess,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Engineers,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mechanics</a:t>
            </a:r>
          </a:p>
          <a:p>
            <a:r>
              <a:rPr lang="en-US" dirty="0" smtClean="0"/>
              <a:t>the source of revenue to the </a:t>
            </a:r>
          </a:p>
          <a:p>
            <a:r>
              <a:rPr lang="en-US" dirty="0" smtClean="0"/>
              <a:t> it is the world's safest air transport</a:t>
            </a:r>
          </a:p>
          <a:p>
            <a:r>
              <a:rPr lang="en-US" dirty="0" smtClean="0"/>
              <a:t>No recent incidents of accidents for the last decades. The limitation are noise</a:t>
            </a:r>
            <a:r>
              <a:rPr lang="en-US" baseline="0" dirty="0" smtClean="0"/>
              <a:t> pollution, air pollution and high cost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E02DC-D818-409B-A3E2-F92AE48EE14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197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slides is discussing four pipeline systems</a:t>
            </a:r>
            <a:r>
              <a:rPr lang="en-GB" baseline="0" dirty="0" smtClean="0"/>
              <a:t> in Canada. They are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Gathering, Feeder, Transmission, and distribution pipelines.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E02DC-D818-409B-A3E2-F92AE48EE14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009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slides is discussing benefits</a:t>
            </a:r>
            <a:r>
              <a:rPr lang="en-GB" baseline="0" dirty="0" smtClean="0"/>
              <a:t> and limitation of pipeline models in Canada. Benefits are </a:t>
            </a:r>
            <a:r>
              <a:rPr lang="en-US" dirty="0" smtClean="0"/>
              <a:t>pipeline model is advantageous and beneficial to the Canadian economy </a:t>
            </a:r>
          </a:p>
          <a:p>
            <a:r>
              <a:rPr lang="en-US" dirty="0" smtClean="0"/>
              <a:t>they earn revenue to the Government </a:t>
            </a:r>
          </a:p>
          <a:p>
            <a:r>
              <a:rPr lang="en-US" dirty="0" smtClean="0"/>
              <a:t>creating jobs for many Canadians.</a:t>
            </a:r>
          </a:p>
          <a:p>
            <a:r>
              <a:rPr lang="en-US" dirty="0" smtClean="0"/>
              <a:t>are the safest model for transporting natural gas and oil in Canada. </a:t>
            </a:r>
          </a:p>
          <a:p>
            <a:r>
              <a:rPr lang="en-US" dirty="0" smtClean="0"/>
              <a:t>Transport natural gases as oil in large volumes efficiently.</a:t>
            </a:r>
          </a:p>
          <a:p>
            <a:r>
              <a:rPr lang="en-GB" dirty="0" smtClean="0"/>
              <a:t>. Limitations</a:t>
            </a:r>
            <a:r>
              <a:rPr lang="en-GB" baseline="0" dirty="0" smtClean="0"/>
              <a:t> are </a:t>
            </a:r>
            <a:r>
              <a:rPr lang="en-US" dirty="0" smtClean="0"/>
              <a:t>delays are experienced following legal procedure.</a:t>
            </a:r>
          </a:p>
          <a:p>
            <a:r>
              <a:rPr lang="en-US" dirty="0" smtClean="0"/>
              <a:t>accidental leakages, if undetected earlier, </a:t>
            </a:r>
          </a:p>
          <a:p>
            <a:r>
              <a:rPr lang="en-US" dirty="0" smtClean="0"/>
              <a:t>can lead to loss or even cause a fire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E02DC-D818-409B-A3E2-F92AE48EE14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32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slides introduces us to </a:t>
            </a:r>
            <a:r>
              <a:rPr lang="en-US" sz="1200" dirty="0" smtClean="0"/>
              <a:t>motor carriers</a:t>
            </a:r>
            <a:r>
              <a:rPr lang="en-US" sz="1200" baseline="0" dirty="0" smtClean="0"/>
              <a:t> in Canada. They </a:t>
            </a:r>
            <a:r>
              <a:rPr lang="en-US" sz="1200" dirty="0" smtClean="0"/>
              <a:t>used widely in most chains of transport.</a:t>
            </a:r>
          </a:p>
          <a:p>
            <a:r>
              <a:rPr lang="en-US" sz="1200" dirty="0" smtClean="0"/>
              <a:t> It involves the use of small pickup trucks and motor trucks as well as a combination of large tractor-semitrailer. </a:t>
            </a:r>
          </a:p>
          <a:p>
            <a:r>
              <a:rPr lang="en-US" sz="1200" dirty="0" smtClean="0"/>
              <a:t>motor carrier comprises private motor carriers owned by individual firms who lease and operate such trucks. </a:t>
            </a:r>
          </a:p>
          <a:p>
            <a:r>
              <a:rPr lang="en-US" sz="1200" dirty="0" smtClean="0"/>
              <a:t>The motor carriers transport general goods, containers, fuels, gas, and sand in a more secure way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E02DC-D818-409B-A3E2-F92AE48EE14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807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9671-3D83-4B83-B638-D299BD1F6CB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25BB-C37E-428F-81E2-72A9C28CF4C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9671-3D83-4B83-B638-D299BD1F6CB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25BB-C37E-428F-81E2-72A9C28CF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9671-3D83-4B83-B638-D299BD1F6CB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86025BB-C37E-428F-81E2-72A9C28CF4C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9671-3D83-4B83-B638-D299BD1F6CB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25BB-C37E-428F-81E2-72A9C28CF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9671-3D83-4B83-B638-D299BD1F6CB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25BB-C37E-428F-81E2-72A9C28CF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9671-3D83-4B83-B638-D299BD1F6CB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25BB-C37E-428F-81E2-72A9C28CF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9671-3D83-4B83-B638-D299BD1F6CB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25BB-C37E-428F-81E2-72A9C28CF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9671-3D83-4B83-B638-D299BD1F6CB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25BB-C37E-428F-81E2-72A9C28CF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9671-3D83-4B83-B638-D299BD1F6CB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25BB-C37E-428F-81E2-72A9C28CF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9671-3D83-4B83-B638-D299BD1F6CB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25BB-C37E-428F-81E2-72A9C28CF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9671-3D83-4B83-B638-D299BD1F6CB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025BB-C37E-428F-81E2-72A9C28CF4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B5A9671-3D83-4B83-B638-D299BD1F6CBC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86025BB-C37E-428F-81E2-72A9C28CF4C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hecanadianencyclopedia.ca/en/article/railway-history" TargetMode="External"/><Relationship Id="rId3" Type="http://schemas.openxmlformats.org/officeDocument/2006/relationships/hyperlink" Target="https://www.thecanadianencyclopedia.ca/en/article/air-transport-industry" TargetMode="External"/><Relationship Id="rId7" Type="http://schemas.openxmlformats.org/officeDocument/2006/relationships/hyperlink" Target="https://www.tc.gc.ca/eng/motorvehiclesafety/roadsafety-motor-carriers-commercial-vehicles-drivers-1312.htm" TargetMode="External"/><Relationship Id="rId2" Type="http://schemas.openxmlformats.org/officeDocument/2006/relationships/hyperlink" Target="https://www.tc.gc.ca/eng/policy/anre-menu-3018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7176/ceis/11-6-06" TargetMode="External"/><Relationship Id="rId5" Type="http://schemas.openxmlformats.org/officeDocument/2006/relationships/hyperlink" Target="https://www.cer-rec.gc.ca/nrg/ntgrtd/trnsprttn/2016/cnds-ppln-trnsprttn-systm-eng.html" TargetMode="External"/><Relationship Id="rId10" Type="http://schemas.openxmlformats.org/officeDocument/2006/relationships/hyperlink" Target="https://www.thecanadianencyclopedia.ca/en/article/transportation" TargetMode="External"/><Relationship Id="rId4" Type="http://schemas.openxmlformats.org/officeDocument/2006/relationships/hyperlink" Target="https://www.statista.com/statistics/542775/operating-revenue-of-air-canada/" TargetMode="External"/><Relationship Id="rId9" Type="http://schemas.openxmlformats.org/officeDocument/2006/relationships/hyperlink" Target="https://www.thecanadianencyclopedia.ca/en/author/karl-m-ruppenthal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Introduction</a:t>
            </a:r>
            <a:r>
              <a:rPr lang="en-KE" dirty="0" smtClean="0"/>
              <a:t/>
            </a:r>
            <a:br>
              <a:rPr lang="en-K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Our presentation will focus on the five model of transport in Canada </a:t>
            </a:r>
          </a:p>
          <a:p>
            <a:r>
              <a:rPr lang="en-US" dirty="0" smtClean="0"/>
              <a:t> The </a:t>
            </a:r>
            <a:r>
              <a:rPr lang="en-US" dirty="0"/>
              <a:t>five models of transport in use in </a:t>
            </a:r>
            <a:r>
              <a:rPr lang="en-US" dirty="0" smtClean="0"/>
              <a:t>Canada which include </a:t>
            </a:r>
          </a:p>
          <a:p>
            <a:r>
              <a:rPr lang="en-US" dirty="0" smtClean="0"/>
              <a:t> </a:t>
            </a:r>
            <a:r>
              <a:rPr lang="en-US" dirty="0"/>
              <a:t>Motor carriers</a:t>
            </a:r>
            <a:r>
              <a:rPr lang="en-US" dirty="0" smtClean="0"/>
              <a:t>,</a:t>
            </a:r>
          </a:p>
          <a:p>
            <a:r>
              <a:rPr lang="en-US" dirty="0" smtClean="0"/>
              <a:t> </a:t>
            </a:r>
            <a:r>
              <a:rPr lang="en-US" dirty="0"/>
              <a:t>Railroads</a:t>
            </a:r>
            <a:r>
              <a:rPr lang="en-US" dirty="0" smtClean="0"/>
              <a:t>,</a:t>
            </a:r>
          </a:p>
          <a:p>
            <a:r>
              <a:rPr lang="en-US" dirty="0" smtClean="0"/>
              <a:t> </a:t>
            </a:r>
            <a:r>
              <a:rPr lang="en-US" dirty="0"/>
              <a:t>airlines, </a:t>
            </a:r>
            <a:endParaRPr lang="en-US" dirty="0" smtClean="0"/>
          </a:p>
          <a:p>
            <a:r>
              <a:rPr lang="en-US" dirty="0" smtClean="0"/>
              <a:t>Water </a:t>
            </a:r>
            <a:r>
              <a:rPr lang="en-US" dirty="0"/>
              <a:t>carriers, </a:t>
            </a:r>
            <a:r>
              <a:rPr lang="en-US" dirty="0" smtClean="0"/>
              <a:t>and</a:t>
            </a:r>
          </a:p>
          <a:p>
            <a:r>
              <a:rPr lang="en-US" dirty="0" smtClean="0"/>
              <a:t> </a:t>
            </a:r>
            <a:r>
              <a:rPr lang="en-US" dirty="0"/>
              <a:t>pipelines. </a:t>
            </a:r>
          </a:p>
        </p:txBody>
      </p:sp>
    </p:spTree>
    <p:extLst>
      <p:ext uri="{BB962C8B-B14F-4D97-AF65-F5344CB8AC3E}">
        <p14:creationId xmlns:p14="http://schemas.microsoft.com/office/powerpoint/2010/main" val="1028537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Canadian </a:t>
            </a:r>
            <a:r>
              <a:rPr lang="en-US" b="1" dirty="0"/>
              <a:t>Airlines</a:t>
            </a:r>
            <a:r>
              <a:rPr lang="en-KE" dirty="0"/>
              <a:t/>
            </a:r>
            <a:br>
              <a:rPr lang="en-KE" dirty="0"/>
            </a:b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Canadian Airlines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>
          <a:xfrm>
            <a:off x="4556805" y="836712"/>
            <a:ext cx="4041775" cy="639762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Airlines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2"/>
          </p:nvPr>
        </p:nvSpPr>
        <p:spPr>
          <a:xfrm>
            <a:off x="457200" y="2174875"/>
            <a:ext cx="5266928" cy="3951288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581304" y="1556792"/>
            <a:ext cx="4041775" cy="395128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Images of Canadian planes 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581265"/>
            <a:ext cx="2952327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272046" y="2444983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dirty="0"/>
              <a:t>Airline model of transport is where passengers and cargo are transported through the air using aircraft or airplanes</a:t>
            </a:r>
            <a:r>
              <a:rPr lang="en-US" dirty="0" smtClean="0"/>
              <a:t>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en-US" dirty="0"/>
              <a:t>In Canada, airlines serve a very critical role in the overall transportation mix</a:t>
            </a:r>
            <a:r>
              <a:rPr lang="en-US" dirty="0" smtClean="0"/>
              <a:t>.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en-US" dirty="0"/>
              <a:t>Different airlines carry cargo and passengers locally within regions, nationally and internationally.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068608"/>
            <a:ext cx="3024335" cy="1592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3" y="5019541"/>
            <a:ext cx="2952327" cy="1361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730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Benefits and limitations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052736"/>
            <a:ext cx="4040188" cy="639762"/>
          </a:xfrm>
        </p:spPr>
        <p:txBody>
          <a:bodyPr/>
          <a:lstStyle/>
          <a:p>
            <a:r>
              <a:rPr lang="en-GB" dirty="0" smtClean="0"/>
              <a:t>Benefits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0" y="1052736"/>
            <a:ext cx="4041775" cy="639762"/>
          </a:xfrm>
        </p:spPr>
        <p:txBody>
          <a:bodyPr/>
          <a:lstStyle/>
          <a:p>
            <a:r>
              <a:rPr lang="en-US" dirty="0"/>
              <a:t>limitations</a:t>
            </a:r>
            <a:endParaRPr lang="en-KE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23528" y="1628800"/>
            <a:ext cx="4040188" cy="395128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 </a:t>
            </a:r>
            <a:r>
              <a:rPr lang="en-US" dirty="0"/>
              <a:t>it has created employment opportunities for many individuals </a:t>
            </a:r>
            <a:r>
              <a:rPr lang="en-US" dirty="0" smtClean="0"/>
              <a:t>such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en-US" dirty="0"/>
              <a:t>as pilots, 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Air </a:t>
            </a:r>
            <a:r>
              <a:rPr lang="en-US" dirty="0"/>
              <a:t>hostess, 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Engineers,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 mechanics</a:t>
            </a:r>
          </a:p>
          <a:p>
            <a:r>
              <a:rPr lang="en-US" dirty="0" smtClean="0"/>
              <a:t>the </a:t>
            </a:r>
            <a:r>
              <a:rPr lang="en-US" dirty="0"/>
              <a:t>source of revenue to the </a:t>
            </a:r>
          </a:p>
          <a:p>
            <a:r>
              <a:rPr lang="en-US" dirty="0" smtClean="0"/>
              <a:t> </a:t>
            </a:r>
            <a:r>
              <a:rPr lang="en-US" dirty="0"/>
              <a:t>it is the world's safest air </a:t>
            </a:r>
            <a:r>
              <a:rPr lang="en-US" dirty="0" smtClean="0"/>
              <a:t>transport</a:t>
            </a:r>
          </a:p>
          <a:p>
            <a:r>
              <a:rPr lang="en-US" dirty="0" smtClean="0"/>
              <a:t>No recent incidents of accidents </a:t>
            </a:r>
            <a:r>
              <a:rPr lang="en-US" dirty="0"/>
              <a:t>for the last decades.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484784"/>
            <a:ext cx="4041775" cy="395128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airport pollution due to noise from aircraft and its components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Emission of pollutants from engines of the plane </a:t>
            </a:r>
            <a:r>
              <a:rPr lang="en-US" dirty="0" smtClean="0"/>
              <a:t>like</a:t>
            </a:r>
          </a:p>
          <a:p>
            <a:r>
              <a:rPr lang="en-US" dirty="0" smtClean="0"/>
              <a:t>Nitrous </a:t>
            </a:r>
            <a:r>
              <a:rPr lang="en-US" dirty="0"/>
              <a:t>oxide</a:t>
            </a:r>
            <a:r>
              <a:rPr lang="en-US" dirty="0" smtClean="0"/>
              <a:t>,</a:t>
            </a:r>
          </a:p>
          <a:p>
            <a:r>
              <a:rPr lang="en-US" dirty="0" smtClean="0"/>
              <a:t> </a:t>
            </a:r>
            <a:r>
              <a:rPr lang="en-US" dirty="0"/>
              <a:t>sulfur oxide, and carbon (iv) </a:t>
            </a:r>
            <a:r>
              <a:rPr lang="en-US" dirty="0" smtClean="0"/>
              <a:t>oxide</a:t>
            </a:r>
          </a:p>
          <a:p>
            <a:r>
              <a:rPr lang="en-US" dirty="0" smtClean="0"/>
              <a:t> </a:t>
            </a:r>
            <a:r>
              <a:rPr lang="en-US" dirty="0"/>
              <a:t>other volatile compounds affects air </a:t>
            </a:r>
            <a:r>
              <a:rPr lang="en-US" dirty="0" smtClean="0"/>
              <a:t>quality</a:t>
            </a:r>
          </a:p>
          <a:p>
            <a:r>
              <a:rPr lang="en-GB" dirty="0" smtClean="0"/>
              <a:t>Expensive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878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Canada’s pipeline  transport system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908720"/>
            <a:ext cx="4040188" cy="639762"/>
          </a:xfrm>
        </p:spPr>
        <p:txBody>
          <a:bodyPr/>
          <a:lstStyle/>
          <a:p>
            <a:r>
              <a:rPr lang="en-GB" dirty="0" smtClean="0"/>
              <a:t>Pipeline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499992" y="980728"/>
            <a:ext cx="4041775" cy="639762"/>
          </a:xfrm>
        </p:spPr>
        <p:txBody>
          <a:bodyPr/>
          <a:lstStyle/>
          <a:p>
            <a:r>
              <a:rPr lang="en-GB" dirty="0" smtClean="0"/>
              <a:t>Images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107504" y="1556792"/>
            <a:ext cx="3456384" cy="496855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This is where </a:t>
            </a:r>
            <a:r>
              <a:rPr lang="en-US" dirty="0" smtClean="0"/>
              <a:t> </a:t>
            </a:r>
            <a:r>
              <a:rPr lang="en-US" dirty="0"/>
              <a:t>liquid and gaseous products are transported through </a:t>
            </a:r>
            <a:r>
              <a:rPr lang="en-US" dirty="0" smtClean="0"/>
              <a:t>pipes</a:t>
            </a:r>
          </a:p>
          <a:p>
            <a:r>
              <a:rPr lang="en-GB" dirty="0" smtClean="0"/>
              <a:t>There are 4 main pipeline systems </a:t>
            </a:r>
          </a:p>
          <a:p>
            <a:r>
              <a:rPr lang="en-GB" dirty="0" smtClean="0"/>
              <a:t>Gathering pipelines </a:t>
            </a:r>
          </a:p>
          <a:p>
            <a:r>
              <a:rPr lang="en-US" dirty="0" smtClean="0"/>
              <a:t>Feeder pipelines</a:t>
            </a:r>
          </a:p>
          <a:p>
            <a:r>
              <a:rPr lang="en-US" dirty="0" smtClean="0"/>
              <a:t>Transmission pipelines</a:t>
            </a:r>
          </a:p>
          <a:p>
            <a:r>
              <a:rPr lang="en-US" dirty="0"/>
              <a:t>D</a:t>
            </a:r>
            <a:r>
              <a:rPr lang="en-US" dirty="0" smtClean="0"/>
              <a:t>istribution pipelines</a:t>
            </a:r>
            <a:endParaRPr lang="en-US" dirty="0"/>
          </a:p>
        </p:txBody>
      </p:sp>
      <p:pic>
        <p:nvPicPr>
          <p:cNvPr id="7" name="Content Placeholder 6"/>
          <p:cNvPicPr>
            <a:picLocks noGrp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3923928" y="1700808"/>
            <a:ext cx="5040560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95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Benefits and limitation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Benefits 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GB" dirty="0" smtClean="0"/>
              <a:t>Limitations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pipeline </a:t>
            </a:r>
            <a:r>
              <a:rPr lang="en-US" dirty="0"/>
              <a:t>model is advantageous and beneficial to the Canadian economy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earn revenue to the Government </a:t>
            </a:r>
            <a:endParaRPr lang="en-US" dirty="0" smtClean="0"/>
          </a:p>
          <a:p>
            <a:r>
              <a:rPr lang="en-US" dirty="0" smtClean="0"/>
              <a:t>creating </a:t>
            </a:r>
            <a:r>
              <a:rPr lang="en-US" dirty="0"/>
              <a:t>jobs for many Canadians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are </a:t>
            </a:r>
            <a:r>
              <a:rPr lang="en-US" dirty="0"/>
              <a:t>the safest model for transporting natural gas and oil in Canada. </a:t>
            </a:r>
            <a:endParaRPr lang="en-US" dirty="0" smtClean="0"/>
          </a:p>
          <a:p>
            <a:r>
              <a:rPr lang="en-US" dirty="0" smtClean="0"/>
              <a:t>Transport </a:t>
            </a:r>
            <a:r>
              <a:rPr lang="en-US" dirty="0"/>
              <a:t>natural gases </a:t>
            </a:r>
            <a:r>
              <a:rPr lang="en-US" dirty="0" smtClean="0"/>
              <a:t>as </a:t>
            </a:r>
            <a:r>
              <a:rPr lang="en-US" dirty="0"/>
              <a:t>oil in large volumes efficiently.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delays </a:t>
            </a:r>
            <a:r>
              <a:rPr lang="en-US" dirty="0"/>
              <a:t>are experienced following legal </a:t>
            </a:r>
            <a:r>
              <a:rPr lang="en-US" dirty="0" smtClean="0"/>
              <a:t>procedure.</a:t>
            </a:r>
          </a:p>
          <a:p>
            <a:r>
              <a:rPr lang="en-US" dirty="0" smtClean="0"/>
              <a:t>accidental </a:t>
            </a:r>
            <a:r>
              <a:rPr lang="en-US" dirty="0"/>
              <a:t>leakages, if undetected earlier, </a:t>
            </a:r>
            <a:endParaRPr lang="en-US" dirty="0" smtClean="0"/>
          </a:p>
          <a:p>
            <a:r>
              <a:rPr lang="en-US" dirty="0" smtClean="0"/>
              <a:t>can </a:t>
            </a:r>
            <a:r>
              <a:rPr lang="en-US" dirty="0"/>
              <a:t>lead to loss or even cause a </a:t>
            </a:r>
            <a:r>
              <a:rPr lang="en-US" dirty="0" smtClean="0"/>
              <a:t>fire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354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Canada’s Motor carriers</a:t>
            </a:r>
            <a:r>
              <a:rPr lang="en-KE" dirty="0" smtClean="0"/>
              <a:t/>
            </a:r>
            <a:br>
              <a:rPr lang="en-KE" dirty="0" smtClean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Motor carriers in Canada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Images of motor carriers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457200" y="2174875"/>
            <a:ext cx="4618856" cy="3951288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motor </a:t>
            </a:r>
            <a:r>
              <a:rPr lang="en-US" sz="2000" dirty="0"/>
              <a:t>carriers are used widely in most chains of transport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 </a:t>
            </a:r>
            <a:r>
              <a:rPr lang="en-US" sz="2000" dirty="0"/>
              <a:t>It involves the use of small pickup trucks and motor trucks as well as a combination of large tractor-semitrailer. </a:t>
            </a:r>
            <a:endParaRPr lang="en-US" sz="2000" dirty="0" smtClean="0"/>
          </a:p>
          <a:p>
            <a:r>
              <a:rPr lang="en-US" sz="2000" dirty="0" smtClean="0"/>
              <a:t>motor </a:t>
            </a:r>
            <a:r>
              <a:rPr lang="en-US" sz="2000" dirty="0"/>
              <a:t>carrier comprises private motor carriers owned by individual firms who lease and operate such trucks. </a:t>
            </a:r>
            <a:endParaRPr lang="en-US" sz="2000" dirty="0" smtClean="0"/>
          </a:p>
          <a:p>
            <a:r>
              <a:rPr lang="en-US" sz="2000" dirty="0" smtClean="0"/>
              <a:t>The </a:t>
            </a:r>
            <a:r>
              <a:rPr lang="en-US" sz="2000" dirty="0"/>
              <a:t>motor carriers transport general goods, containers, fuels, gas, and sand in a more secure way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586" y="2348881"/>
            <a:ext cx="353987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391025"/>
            <a:ext cx="3600400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9375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Benefits and limitations</a:t>
            </a:r>
            <a:r>
              <a:rPr lang="en-KE" dirty="0"/>
              <a:t/>
            </a:r>
            <a:br>
              <a:rPr lang="en-KE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908720"/>
            <a:ext cx="2808312" cy="720080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Benefits </a:t>
            </a:r>
            <a:endParaRPr lang="en-KE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427985" y="1124744"/>
            <a:ext cx="2304255" cy="711770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limitations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23528" y="1484784"/>
            <a:ext cx="4040188" cy="395128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Has  reduced  cases of </a:t>
            </a:r>
          </a:p>
          <a:p>
            <a:r>
              <a:rPr lang="en-US" dirty="0" smtClean="0"/>
              <a:t>deaths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crashes,</a:t>
            </a:r>
          </a:p>
          <a:p>
            <a:r>
              <a:rPr lang="en-US" dirty="0" smtClean="0"/>
              <a:t>injuries </a:t>
            </a:r>
          </a:p>
          <a:p>
            <a:r>
              <a:rPr lang="en-US" dirty="0" smtClean="0"/>
              <a:t>The above incident might results </a:t>
            </a:r>
            <a:r>
              <a:rPr lang="en-US" dirty="0"/>
              <a:t>from buses and large commercial trucks </a:t>
            </a:r>
          </a:p>
          <a:p>
            <a:r>
              <a:rPr lang="en-US" dirty="0" smtClean="0"/>
              <a:t>industrial </a:t>
            </a:r>
            <a:r>
              <a:rPr lang="en-US" dirty="0"/>
              <a:t>regulations that govern safety in commercial </a:t>
            </a:r>
            <a:r>
              <a:rPr lang="en-US" dirty="0" smtClean="0"/>
              <a:t>operation ensure safety </a:t>
            </a:r>
          </a:p>
          <a:p>
            <a:r>
              <a:rPr lang="en-US" dirty="0" smtClean="0"/>
              <a:t>safety is ensured to  </a:t>
            </a:r>
            <a:r>
              <a:rPr lang="en-US" dirty="0"/>
              <a:t>operators and drivers operating commercial vehicles.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556792"/>
            <a:ext cx="4041775" cy="3951288"/>
          </a:xfrm>
        </p:spPr>
        <p:txBody>
          <a:bodyPr/>
          <a:lstStyle/>
          <a:p>
            <a:r>
              <a:rPr lang="en-US" dirty="0" smtClean="0"/>
              <a:t>their </a:t>
            </a:r>
            <a:r>
              <a:rPr lang="en-US" dirty="0"/>
              <a:t>usage is limited by the Motor Vehicle Transport Act (MVTA</a:t>
            </a:r>
            <a:r>
              <a:rPr lang="en-US" dirty="0" smtClean="0"/>
              <a:t>)</a:t>
            </a:r>
          </a:p>
          <a:p>
            <a:r>
              <a:rPr lang="en-GB" dirty="0" smtClean="0"/>
              <a:t>Expensive to buy </a:t>
            </a:r>
          </a:p>
          <a:p>
            <a:r>
              <a:rPr lang="en-GB" dirty="0" smtClean="0"/>
              <a:t> maintenance cost is high </a:t>
            </a:r>
          </a:p>
          <a:p>
            <a:r>
              <a:rPr lang="en-GB" dirty="0" smtClean="0"/>
              <a:t>Requires professional operators </a:t>
            </a:r>
          </a:p>
          <a:p>
            <a:endParaRPr lang="en-K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65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Railroad transport in Canada</a:t>
            </a:r>
            <a:r>
              <a:rPr lang="en-KE" dirty="0" smtClean="0"/>
              <a:t/>
            </a:r>
            <a:br>
              <a:rPr lang="en-KE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8" y="980728"/>
            <a:ext cx="4040188" cy="4237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Railroad in Canada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5796136" y="1052736"/>
            <a:ext cx="3024336" cy="639762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Images of </a:t>
            </a:r>
            <a:r>
              <a:rPr lang="en-US" dirty="0"/>
              <a:t>Railroad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95535" y="1628799"/>
            <a:ext cx="5616625" cy="460851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KE" sz="1800" dirty="0"/>
          </a:p>
          <a:p>
            <a:r>
              <a:rPr lang="en-US" sz="1800" dirty="0" smtClean="0"/>
              <a:t> Railroad </a:t>
            </a:r>
            <a:r>
              <a:rPr lang="en-US" sz="1800" dirty="0"/>
              <a:t>transport is a very vital element in the transportation system. </a:t>
            </a:r>
            <a:endParaRPr lang="en-US" sz="1800" dirty="0" smtClean="0"/>
          </a:p>
          <a:p>
            <a:r>
              <a:rPr lang="en-US" sz="1800" dirty="0" smtClean="0"/>
              <a:t>It </a:t>
            </a:r>
            <a:r>
              <a:rPr lang="en-US" sz="1800" dirty="0"/>
              <a:t>generates over $ 10 billion every year from the transport industry. </a:t>
            </a:r>
            <a:endParaRPr lang="en-US" sz="1800" dirty="0" smtClean="0"/>
          </a:p>
          <a:p>
            <a:r>
              <a:rPr lang="en-US" sz="1800" dirty="0" smtClean="0"/>
              <a:t>The </a:t>
            </a:r>
            <a:r>
              <a:rPr lang="en-US" sz="1800" dirty="0"/>
              <a:t>dominant railroad operators here are Canadian Pacific Railway and Canadian National Railway. </a:t>
            </a:r>
            <a:endParaRPr lang="en-US" sz="1800" dirty="0" smtClean="0"/>
          </a:p>
          <a:p>
            <a:r>
              <a:rPr lang="en-US" sz="1800" dirty="0" smtClean="0"/>
              <a:t> </a:t>
            </a:r>
            <a:r>
              <a:rPr lang="en-US" sz="1800" dirty="0"/>
              <a:t>Over 250 million dollars is realized from these freight </a:t>
            </a:r>
            <a:r>
              <a:rPr lang="en-US" sz="1800" dirty="0" smtClean="0"/>
              <a:t>operators</a:t>
            </a:r>
          </a:p>
          <a:p>
            <a:r>
              <a:rPr lang="en-US" sz="1800" dirty="0" smtClean="0"/>
              <a:t>Canadian </a:t>
            </a:r>
            <a:r>
              <a:rPr lang="en-US" sz="1800" dirty="0"/>
              <a:t>National Railway contributes to over 50</a:t>
            </a:r>
            <a:r>
              <a:rPr lang="en-US" sz="1800" dirty="0" smtClean="0"/>
              <a:t>%</a:t>
            </a:r>
          </a:p>
          <a:p>
            <a:r>
              <a:rPr lang="en-US" sz="1800" dirty="0" smtClean="0"/>
              <a:t> </a:t>
            </a:r>
            <a:r>
              <a:rPr lang="en-US" sz="1800" dirty="0"/>
              <a:t>Canadian Pacific Railway accounting to 35%. Collectively, </a:t>
            </a:r>
            <a:endParaRPr lang="en-US" sz="1800" dirty="0" smtClean="0"/>
          </a:p>
          <a:p>
            <a:r>
              <a:rPr lang="en-US" sz="1800" dirty="0" smtClean="0"/>
              <a:t>the </a:t>
            </a:r>
            <a:r>
              <a:rPr lang="en-US" sz="1800" dirty="0"/>
              <a:t>two accounts for 85% of revenue annually.</a:t>
            </a:r>
            <a:endParaRPr lang="en-KE" sz="1800" dirty="0"/>
          </a:p>
          <a:p>
            <a:endParaRPr lang="en-US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84168" y="1772816"/>
            <a:ext cx="2530624" cy="5085184"/>
          </a:xfrm>
        </p:spPr>
        <p:txBody>
          <a:bodyPr/>
          <a:lstStyle/>
          <a:p>
            <a:endParaRPr lang="en-GB" sz="1050" dirty="0" smtClean="0"/>
          </a:p>
          <a:p>
            <a:endParaRPr lang="en-GB" sz="1050" dirty="0"/>
          </a:p>
          <a:p>
            <a:endParaRPr lang="en-GB" sz="1050" dirty="0" smtClean="0"/>
          </a:p>
          <a:p>
            <a:endParaRPr lang="en-GB" sz="1050" dirty="0"/>
          </a:p>
          <a:p>
            <a:pPr marL="0" indent="0">
              <a:buNone/>
            </a:pPr>
            <a:endParaRPr lang="en-GB" sz="1050" dirty="0"/>
          </a:p>
          <a:p>
            <a:endParaRPr lang="en-GB" sz="1050" dirty="0" smtClean="0"/>
          </a:p>
          <a:p>
            <a:r>
              <a:rPr lang="en-GB" sz="1050" dirty="0" smtClean="0"/>
              <a:t>Canadian railroad image</a:t>
            </a:r>
          </a:p>
          <a:p>
            <a:endParaRPr lang="en-GB" sz="1050" dirty="0" smtClean="0"/>
          </a:p>
          <a:p>
            <a:endParaRPr lang="en-GB" sz="1050" dirty="0"/>
          </a:p>
          <a:p>
            <a:endParaRPr lang="en-GB" sz="1050" dirty="0" smtClean="0"/>
          </a:p>
          <a:p>
            <a:endParaRPr lang="en-GB" sz="1050" dirty="0"/>
          </a:p>
          <a:p>
            <a:endParaRPr lang="en-GB" sz="1050" dirty="0"/>
          </a:p>
          <a:p>
            <a:endParaRPr lang="en-GB" sz="1050" dirty="0" smtClean="0"/>
          </a:p>
          <a:p>
            <a:pPr marL="0" indent="0">
              <a:buNone/>
            </a:pPr>
            <a:endParaRPr lang="en-GB" sz="1050" dirty="0" smtClean="0"/>
          </a:p>
          <a:p>
            <a:r>
              <a:rPr lang="en-US" sz="1000" dirty="0"/>
              <a:t>Canadian National Railway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787" y="1771662"/>
            <a:ext cx="2304257" cy="1154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583" y="3212976"/>
            <a:ext cx="2390775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 descr="The rear of the Canadian, stopped at Sioux Lookout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56584" y="4797152"/>
            <a:ext cx="2403978" cy="11374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4160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Benefits and limitations</a:t>
            </a:r>
            <a:r>
              <a:rPr lang="en-KE" dirty="0" smtClean="0"/>
              <a:t/>
            </a:r>
            <a:br>
              <a:rPr lang="en-KE" dirty="0" smtClean="0"/>
            </a:b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95536" y="980728"/>
            <a:ext cx="4040188" cy="639762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Benefits </a:t>
            </a:r>
            <a:endParaRPr lang="en-KE" dirty="0" smtClean="0"/>
          </a:p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>
          <a:xfrm>
            <a:off x="4644008" y="980728"/>
            <a:ext cx="4041775" cy="639762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limitations</a:t>
            </a:r>
            <a:endParaRPr lang="en-KE" dirty="0" smtClean="0"/>
          </a:p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2"/>
          </p:nvPr>
        </p:nvSpPr>
        <p:spPr>
          <a:xfrm>
            <a:off x="107504" y="1484784"/>
            <a:ext cx="4040188" cy="395128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 </a:t>
            </a:r>
            <a:r>
              <a:rPr lang="en-US" dirty="0"/>
              <a:t>railroad model in Canada is of benefit </a:t>
            </a:r>
            <a:endParaRPr lang="en-US" dirty="0" smtClean="0"/>
          </a:p>
          <a:p>
            <a:r>
              <a:rPr lang="en-US" dirty="0" smtClean="0"/>
              <a:t> contributes  </a:t>
            </a:r>
            <a:r>
              <a:rPr lang="en-US" dirty="0"/>
              <a:t>to the growth and development of both the economy and industry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With the construction of railways in Canada, economic development has improved, opening up more businesses as well as employment creation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Transport has been revolutionized in Canadian </a:t>
            </a:r>
            <a:r>
              <a:rPr lang="en-US" dirty="0" smtClean="0"/>
              <a:t>regions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4572000" y="1556792"/>
            <a:ext cx="4041775" cy="395128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 the railroads are limited by inadequate funds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construction  cost is high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Maintenance cost is high </a:t>
            </a:r>
          </a:p>
          <a:p>
            <a:pPr>
              <a:buFont typeface="Wingdings" pitchFamily="2" charset="2"/>
              <a:buChar char="v"/>
            </a:pPr>
            <a:r>
              <a:rPr lang="en-GB" dirty="0" smtClean="0"/>
              <a:t>Limited to rails only </a:t>
            </a:r>
            <a:endParaRPr lang="en-KE" dirty="0" smtClean="0"/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6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Water carrier in Canada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906888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In Canada, water is a mode of transport, and it involves a couple of vessels moving on the water </a:t>
            </a:r>
          </a:p>
          <a:p>
            <a:r>
              <a:rPr lang="en-US" sz="2400" dirty="0" smtClean="0"/>
              <a:t>This include vessels </a:t>
            </a:r>
            <a:r>
              <a:rPr lang="en-US" sz="2400" dirty="0" smtClean="0"/>
              <a:t>like ferries, ships, and boats. </a:t>
            </a:r>
          </a:p>
          <a:p>
            <a:r>
              <a:rPr lang="en-US" sz="2400" dirty="0" smtClean="0"/>
              <a:t>The water transport takes place in the form of inland water transportation with and or without ferries. </a:t>
            </a:r>
            <a:endParaRPr lang="en-US" sz="2400" dirty="0"/>
          </a:p>
          <a:p>
            <a:r>
              <a:rPr lang="en-US" sz="2400" dirty="0" smtClean="0"/>
              <a:t>deep sea, coastal and great lakes water transportation with and without ferries is used. </a:t>
            </a:r>
          </a:p>
          <a:p>
            <a:endParaRPr lang="en-US" sz="2400" dirty="0"/>
          </a:p>
        </p:txBody>
      </p:sp>
      <p:pic>
        <p:nvPicPr>
          <p:cNvPr id="10" name="Content Placeholder 9" descr="Soo Locks at Sault Ste Marie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81662" y="1412776"/>
            <a:ext cx="3066802" cy="410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5740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Benefits </a:t>
            </a:r>
            <a:r>
              <a:rPr lang="en-US" b="1" dirty="0"/>
              <a:t>and limitation of water carriers</a:t>
            </a:r>
            <a:r>
              <a:rPr lang="en-KE" dirty="0"/>
              <a:t/>
            </a:r>
            <a:br>
              <a:rPr lang="en-KE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Benefits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limitation </a:t>
            </a:r>
            <a:r>
              <a:rPr lang="en-US" dirty="0"/>
              <a:t>of water carriers</a:t>
            </a:r>
            <a:endParaRPr lang="en-KE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US" b="1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creation of employment stands a key benefit of water carriers’ usage in Canada,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people </a:t>
            </a:r>
            <a:r>
              <a:rPr lang="en-US" dirty="0"/>
              <a:t>are offered jobs in Canadian shipbuilders. </a:t>
            </a: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As </a:t>
            </a:r>
            <a:r>
              <a:rPr lang="en-US" dirty="0"/>
              <a:t>a trading nation, water carriers in Canada cannot be underestimated.  The water carriers like the ship </a:t>
            </a:r>
            <a:r>
              <a:rPr lang="en-US" dirty="0" smtClean="0"/>
              <a:t>are.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 </a:t>
            </a:r>
            <a:r>
              <a:rPr lang="en-US" dirty="0"/>
              <a:t>It has influenced the free movement of manufactured goods within domestic and international markets </a:t>
            </a: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Influence the </a:t>
            </a:r>
            <a:r>
              <a:rPr lang="en-US" dirty="0"/>
              <a:t>growth and advance of trade and growth and development of the Canadian economy (Karl, 2015). 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growth, development, and usage of water carriers in Canada can be limited due to the high cost of building water vessels like ships and ferries.</a:t>
            </a:r>
          </a:p>
          <a:p>
            <a:r>
              <a:rPr lang="en-US" dirty="0" smtClean="0"/>
              <a:t> Besides, the water carriers serve those areas where there are waterways only.</a:t>
            </a:r>
            <a:endParaRPr lang="en-KE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622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Conclusion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the </a:t>
            </a:r>
            <a:r>
              <a:rPr lang="en-US" dirty="0"/>
              <a:t>Canadian transport system, Motor carriers, Railroads, airlines, Water carriers, and pipelines are the most common models of transport </a:t>
            </a:r>
            <a:endParaRPr lang="en-US" dirty="0" smtClean="0"/>
          </a:p>
          <a:p>
            <a:r>
              <a:rPr lang="en-US" dirty="0" smtClean="0"/>
              <a:t>Are used </a:t>
            </a:r>
            <a:r>
              <a:rPr lang="en-US" dirty="0"/>
              <a:t>in the transportation of both cargo and passengers from point to another. </a:t>
            </a:r>
            <a:endParaRPr lang="en-US" dirty="0" smtClean="0"/>
          </a:p>
          <a:p>
            <a:r>
              <a:rPr lang="en-US" dirty="0" smtClean="0"/>
              <a:t>They play </a:t>
            </a:r>
            <a:r>
              <a:rPr lang="en-US" dirty="0"/>
              <a:t>a very critical role in the Canadian economy.  </a:t>
            </a:r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/>
              <a:t>models support development and advancement in trade and </a:t>
            </a:r>
            <a:r>
              <a:rPr lang="en-US" dirty="0" smtClean="0"/>
              <a:t>industrialization.</a:t>
            </a:r>
          </a:p>
          <a:p>
            <a:r>
              <a:rPr lang="en-US" dirty="0" smtClean="0"/>
              <a:t>Besides</a:t>
            </a:r>
            <a:r>
              <a:rPr lang="en-US" dirty="0"/>
              <a:t>, all the models of transport contribute to the creation of employment in different </a:t>
            </a:r>
            <a:r>
              <a:rPr lang="en-US" dirty="0" smtClean="0"/>
              <a:t>areas.</a:t>
            </a:r>
          </a:p>
          <a:p>
            <a:r>
              <a:rPr lang="en-US" dirty="0" smtClean="0"/>
              <a:t> </a:t>
            </a:r>
            <a:r>
              <a:rPr lang="en-US" dirty="0"/>
              <a:t>However, development and usage may be limited due to the high cost of constructing the unit of carriage as it requires substantial investment. </a:t>
            </a:r>
            <a:endParaRPr lang="en-US" dirty="0" smtClean="0"/>
          </a:p>
          <a:p>
            <a:r>
              <a:rPr lang="en-US" dirty="0" smtClean="0"/>
              <a:t>Some </a:t>
            </a:r>
            <a:r>
              <a:rPr lang="en-US" dirty="0"/>
              <a:t>models are limited to areas served with water only.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other models like railroads cannot be used where there are no rails.</a:t>
            </a:r>
            <a:endParaRPr lang="en-K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662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References</a:t>
            </a:r>
            <a:r>
              <a:rPr lang="en-KE" dirty="0" smtClean="0"/>
              <a:t/>
            </a:r>
            <a:br>
              <a:rPr lang="en-KE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Air </a:t>
            </a:r>
            <a:r>
              <a:rPr lang="en-US" dirty="0"/>
              <a:t>Transportation-Transport Canada. (2020). Retrieved 23 April 2020, from </a:t>
            </a:r>
            <a:r>
              <a:rPr lang="en-US" u="sng" dirty="0">
                <a:hlinkClick r:id="rId2"/>
              </a:rPr>
              <a:t>https://www.tc.gc.ca/eng/policy/anre-menu-3018.htm</a:t>
            </a:r>
            <a:r>
              <a:rPr lang="en-US" dirty="0"/>
              <a:t> </a:t>
            </a:r>
            <a:endParaRPr lang="en-KE" dirty="0"/>
          </a:p>
          <a:p>
            <a:r>
              <a:rPr lang="en-US" dirty="0" err="1"/>
              <a:t>Conboy</a:t>
            </a:r>
            <a:r>
              <a:rPr lang="en-US" dirty="0"/>
              <a:t>. A. (A2013). Air Transport Industry. </a:t>
            </a:r>
            <a:r>
              <a:rPr lang="en-US" u="sng" dirty="0">
                <a:hlinkClick r:id="rId3"/>
              </a:rPr>
              <a:t>https://www.thecanadianencyclopedia.ca/en/article/air-transport-industry</a:t>
            </a:r>
            <a:endParaRPr lang="en-KE" dirty="0"/>
          </a:p>
          <a:p>
            <a:r>
              <a:rPr lang="en-US" dirty="0" err="1"/>
              <a:t>Mazarine</a:t>
            </a:r>
            <a:r>
              <a:rPr lang="en-US" dirty="0"/>
              <a:t>. E. (2020). Air Canada -operating revenue 2013-2019. </a:t>
            </a:r>
            <a:r>
              <a:rPr lang="en-US" u="sng" dirty="0">
                <a:hlinkClick r:id="rId4"/>
              </a:rPr>
              <a:t>https://www.statista.com/statistics/542775/operating-revenue-of-air-canada/</a:t>
            </a:r>
            <a:r>
              <a:rPr lang="en-US" dirty="0"/>
              <a:t> </a:t>
            </a:r>
            <a:endParaRPr lang="en-KE" dirty="0"/>
          </a:p>
          <a:p>
            <a:r>
              <a:rPr lang="en-US" dirty="0"/>
              <a:t>NEB (2020.  Canada’s Pipeline Transportation System 2016 - Canada's Pipeline Transportation System. Cer-rec.gc.ca. (2020). Retrieved 23 April 2020, from </a:t>
            </a:r>
            <a:r>
              <a:rPr lang="en-US" u="sng" dirty="0">
                <a:hlinkClick r:id="rId5"/>
              </a:rPr>
              <a:t>https://www.cer-rec.gc.ca/nrg/ntgrtd/trnsprttn/2016/cnds-ppln-trnsprttn-systm-eng.html</a:t>
            </a:r>
            <a:r>
              <a:rPr lang="en-US" dirty="0"/>
              <a:t>. </a:t>
            </a:r>
            <a:endParaRPr lang="en-KE" dirty="0"/>
          </a:p>
          <a:p>
            <a:r>
              <a:rPr lang="en-US" dirty="0"/>
              <a:t>https://www.iiste.org/Journals/index.php/CER/article/view/48663. (2019). </a:t>
            </a:r>
            <a:r>
              <a:rPr lang="en-US" u="sng" dirty="0">
                <a:hlinkClick r:id="rId6"/>
              </a:rPr>
              <a:t>https://doi.org/10.7176/ceis/11-6-06</a:t>
            </a:r>
            <a:r>
              <a:rPr lang="en-US" dirty="0"/>
              <a:t> </a:t>
            </a:r>
            <a:endParaRPr lang="en-KE" dirty="0"/>
          </a:p>
          <a:p>
            <a:r>
              <a:rPr lang="en-US" dirty="0"/>
              <a:t>Motor Carriers, Commercial Vehicles, and Drivers - Transport Canada. Tc.gc.ca. (2020). Retrieved 23 April 2020, from </a:t>
            </a:r>
            <a:r>
              <a:rPr lang="en-US" u="sng" dirty="0">
                <a:hlinkClick r:id="rId7"/>
              </a:rPr>
              <a:t>https://www.tc.gc.ca/eng/motorvehiclesafety/roadsafety-motor-carriers-commercial-vehicles-drivers-1312.htm</a:t>
            </a:r>
            <a:r>
              <a:rPr lang="en-US" dirty="0"/>
              <a:t>.</a:t>
            </a:r>
            <a:endParaRPr lang="en-KE" dirty="0"/>
          </a:p>
          <a:p>
            <a:r>
              <a:rPr lang="en-US" dirty="0"/>
              <a:t>James H. Marsh. (2015). Railway History. </a:t>
            </a:r>
            <a:r>
              <a:rPr lang="en-US" u="sng" dirty="0">
                <a:hlinkClick r:id="rId8"/>
              </a:rPr>
              <a:t>https://www.thecanadianencyclopedia.ca/en/article/railway-history</a:t>
            </a:r>
            <a:endParaRPr lang="en-KE" dirty="0"/>
          </a:p>
          <a:p>
            <a:r>
              <a:rPr lang="en-US" dirty="0"/>
              <a:t>K</a:t>
            </a:r>
            <a:r>
              <a:rPr lang="en-US" dirty="0">
                <a:hlinkClick r:id="rId9"/>
              </a:rPr>
              <a:t>arl M. </a:t>
            </a:r>
            <a:r>
              <a:rPr lang="en-US" dirty="0" err="1">
                <a:hlinkClick r:id="rId9"/>
              </a:rPr>
              <a:t>Ruppenthal</a:t>
            </a:r>
            <a:r>
              <a:rPr lang="en-US" dirty="0"/>
              <a:t>. (2015). Transportation. </a:t>
            </a:r>
            <a:r>
              <a:rPr lang="en-US" u="sng" dirty="0">
                <a:hlinkClick r:id="rId10"/>
              </a:rPr>
              <a:t>https://www.thecanadianencyclopedia.ca/en/article/transportation</a:t>
            </a:r>
            <a:r>
              <a:rPr lang="en-US" dirty="0"/>
              <a:t> </a:t>
            </a:r>
            <a:endParaRPr lang="en-K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562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660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3256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223</TotalTime>
  <Words>1387</Words>
  <Application>Microsoft Office PowerPoint</Application>
  <PresentationFormat>On-screen Show (4:3)</PresentationFormat>
  <Paragraphs>183</Paragraphs>
  <Slides>15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Apex</vt:lpstr>
      <vt:lpstr>Introduction </vt:lpstr>
      <vt:lpstr> Canadian Airlines </vt:lpstr>
      <vt:lpstr>Benefits and limitations </vt:lpstr>
      <vt:lpstr>Canada’s pipeline  transport system</vt:lpstr>
      <vt:lpstr>Benefits and limitation </vt:lpstr>
      <vt:lpstr>Canada’s Motor carriers </vt:lpstr>
      <vt:lpstr>Benefits and limitations </vt:lpstr>
      <vt:lpstr> Railroad transport in Canada </vt:lpstr>
      <vt:lpstr> Benefits and limitations </vt:lpstr>
      <vt:lpstr>Water carrier in Canada </vt:lpstr>
      <vt:lpstr> Benefits and limitation of water carriers </vt:lpstr>
      <vt:lpstr>Conclusion</vt:lpstr>
      <vt:lpstr> References 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Models of transport in Canada  Name </dc:title>
  <dc:creator>hp</dc:creator>
  <cp:lastModifiedBy>hp</cp:lastModifiedBy>
  <cp:revision>21</cp:revision>
  <dcterms:created xsi:type="dcterms:W3CDTF">2020-04-23T19:33:59Z</dcterms:created>
  <dcterms:modified xsi:type="dcterms:W3CDTF">2020-04-23T23:17:20Z</dcterms:modified>
</cp:coreProperties>
</file>